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bhaya Libre Regular" panose="020B0604020202020204" charset="0"/>
      <p:regular r:id="rId32"/>
    </p:embeddedFont>
    <p:embeddedFont>
      <p:font typeface="Alegreya" panose="020B0604020202020204" charset="0"/>
      <p:regular r:id="rId33"/>
    </p:embeddedFont>
    <p:embeddedFont>
      <p:font typeface="Anonymous Pro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MU Serif" panose="020B0604020202020204" charset="0"/>
      <p:regular r:id="rId39"/>
    </p:embeddedFont>
    <p:embeddedFont>
      <p:font typeface="Open Sans" panose="020B0606030504020204" pitchFamily="34" charset="0"/>
      <p:regular r:id="rId40"/>
    </p:embeddedFont>
    <p:embeddedFont>
      <p:font typeface="Open Sans Bold" panose="020B0806030504020204" charset="0"/>
      <p:regular r:id="rId41"/>
    </p:embeddedFont>
    <p:embeddedFont>
      <p:font typeface="Playfair Display" panose="00000500000000000000" pitchFamily="2" charset="0"/>
      <p:regular r:id="rId42"/>
      <p:bold r:id="rId43"/>
      <p:italic r:id="rId44"/>
      <p:boldItalic r:id="rId45"/>
    </p:embeddedFont>
    <p:embeddedFont>
      <p:font typeface="Playfair Display Bold" panose="00000800000000000000" charset="0"/>
      <p:regular r:id="rId46"/>
    </p:embeddedFont>
    <p:embeddedFont>
      <p:font typeface="Roboto Condensed" panose="02000000000000000000" pitchFamily="2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0.sv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17.sv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sv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9.jpeg"/><Relationship Id="rId1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0.sv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0.svg"/><Relationship Id="rId7" Type="http://schemas.openxmlformats.org/officeDocument/2006/relationships/image" Target="../media/image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sv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9.jpeg"/><Relationship Id="rId14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0.sv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17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sv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9.jpe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0.sv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17.sv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sv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9.jpeg"/><Relationship Id="rId1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0.sv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17.sv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sv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9.jpeg"/><Relationship Id="rId1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62381" y="-1541003"/>
            <a:ext cx="5580451" cy="64888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3950609" y="4947894"/>
            <a:ext cx="6074080" cy="70628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9579988"/>
            <a:ext cx="5600094" cy="7070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710192" y="875023"/>
            <a:ext cx="1913315" cy="1656844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710192" y="3002928"/>
            <a:ext cx="1913315" cy="1656844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9138" r="-19138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117398" y="1930701"/>
            <a:ext cx="1913315" cy="1656844"/>
            <a:chOff x="0" y="0"/>
            <a:chExt cx="4282440" cy="370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4865" r="-14865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-117398" y="-121410"/>
            <a:ext cx="1913315" cy="1656844"/>
            <a:chOff x="0" y="0"/>
            <a:chExt cx="4282440" cy="3708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0"/>
              <a:stretch>
                <a:fillRect l="-14926" r="-14926"/>
              </a:stretch>
            </a:blip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220756" y="1249052"/>
            <a:ext cx="1599397" cy="1349491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918070" y="1731204"/>
            <a:ext cx="10032539" cy="238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83"/>
              </a:lnSpc>
            </a:pPr>
            <a:r>
              <a:rPr lang="en-US" sz="13916">
                <a:solidFill>
                  <a:srgbClr val="FFFFFF"/>
                </a:solidFill>
                <a:latin typeface="Playfair Display"/>
              </a:rPr>
              <a:t>COLAS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97420" y="6924737"/>
            <a:ext cx="442459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layfair Display"/>
              </a:rPr>
              <a:t>ESTUDIANTE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54870" y="7508346"/>
            <a:ext cx="839214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layfair Display Bold"/>
              </a:rPr>
              <a:t>ILIA ARACELI SARZO LAURA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623507" y="4314399"/>
            <a:ext cx="7066196" cy="65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3832">
                <a:solidFill>
                  <a:srgbClr val="FFFFFF"/>
                </a:solidFill>
                <a:latin typeface="Playfair Display"/>
              </a:rPr>
              <a:t>ESTRUCTURA DE DATOS 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rcRect t="2512"/>
          <a:stretch>
            <a:fillRect/>
          </a:stretch>
        </p:blipFill>
        <p:spPr>
          <a:xfrm>
            <a:off x="722594" y="7985187"/>
            <a:ext cx="5801825" cy="213044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197420" y="5369578"/>
            <a:ext cx="428913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layfair Display"/>
              </a:rPr>
              <a:t>DOCENTE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23507" y="6139157"/>
            <a:ext cx="839214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Playfair Display Bold"/>
              </a:rPr>
              <a:t>WILLIAM BARRA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085519" y="-433149"/>
            <a:ext cx="27488974" cy="3812661"/>
            <a:chOff x="0" y="0"/>
            <a:chExt cx="7239895" cy="10041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39895" cy="1004158"/>
            </a:xfrm>
            <a:custGeom>
              <a:avLst/>
              <a:gdLst/>
              <a:ahLst/>
              <a:cxnLst/>
              <a:rect l="l" t="t" r="r" b="b"/>
              <a:pathLst>
                <a:path w="7239895" h="1004158">
                  <a:moveTo>
                    <a:pt x="0" y="0"/>
                  </a:moveTo>
                  <a:lnTo>
                    <a:pt x="7239895" y="0"/>
                  </a:lnTo>
                  <a:lnTo>
                    <a:pt x="7239895" y="1004158"/>
                  </a:lnTo>
                  <a:lnTo>
                    <a:pt x="0" y="1004158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065205" y="-3792808"/>
            <a:ext cx="5580451" cy="64888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5847143" y="8144508"/>
            <a:ext cx="6074080" cy="706288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9579988"/>
            <a:ext cx="5600094" cy="70701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6477155" y="8704163"/>
            <a:ext cx="1564290" cy="1354604"/>
            <a:chOff x="0" y="0"/>
            <a:chExt cx="4282440" cy="3708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551127" y="8447132"/>
            <a:ext cx="5520044" cy="37950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3364138" y="-868815"/>
            <a:ext cx="5520044" cy="379503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-955954" y="2696089"/>
            <a:ext cx="18476613" cy="73906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271689" y="766831"/>
            <a:ext cx="7294354" cy="192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6"/>
              </a:lnSpc>
            </a:pPr>
            <a:r>
              <a:rPr lang="en-US" sz="6527">
                <a:solidFill>
                  <a:srgbClr val="FFFFFF"/>
                </a:solidFill>
                <a:latin typeface="Playfair Display Bold"/>
              </a:rPr>
              <a:t>ESTRUCTURA DE DATOS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800000">
            <a:off x="-1818169" y="3507257"/>
            <a:ext cx="8551737" cy="5751043"/>
          </a:xfrm>
          <a:prstGeom prst="rect">
            <a:avLst/>
          </a:prstGeom>
        </p:spPr>
      </p:pic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82844" y="5143500"/>
            <a:ext cx="5440629" cy="3367819"/>
            <a:chOff x="0" y="0"/>
            <a:chExt cx="6973570" cy="43167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14"/>
              <a:stretch>
                <a:fillRect l="-1406" r="-1406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6687078" y="3398562"/>
            <a:ext cx="11026161" cy="184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5"/>
              </a:lnSpc>
            </a:pPr>
            <a:r>
              <a:rPr lang="en-US" sz="4500" spc="225">
                <a:solidFill>
                  <a:srgbClr val="AEFEFF"/>
                </a:solidFill>
                <a:latin typeface="Playfair Display"/>
              </a:rPr>
              <a:t>¿A que se refiere los métodos esVacia() y esLLena() en una COLA? </a:t>
            </a:r>
          </a:p>
          <a:p>
            <a:pPr algn="just">
              <a:lnSpc>
                <a:spcPts val="4095"/>
              </a:lnSpc>
            </a:pPr>
            <a:r>
              <a:rPr lang="en-US" sz="3500" spc="175">
                <a:solidFill>
                  <a:srgbClr val="AEFEFF"/>
                </a:solidFill>
                <a:latin typeface="Playfair Display"/>
              </a:rPr>
              <a:t> Adjunte los métodos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67115" y="5290227"/>
            <a:ext cx="9476494" cy="3621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3098">
                <a:solidFill>
                  <a:srgbClr val="FFFFFF"/>
                </a:solidFill>
                <a:latin typeface="Alegreya"/>
              </a:rPr>
              <a:t>El método esVacia() es cuando la cola no contiene elementos almacenados, de forma que para realizar cambios, primero habrá que almacenar información en la cola.</a:t>
            </a:r>
          </a:p>
          <a:p>
            <a:pPr algn="just">
              <a:lnSpc>
                <a:spcPts val="3625"/>
              </a:lnSpc>
            </a:pPr>
            <a:endParaRPr lang="en-US" sz="3098">
              <a:solidFill>
                <a:srgbClr val="FFFFFF"/>
              </a:solidFill>
              <a:latin typeface="Alegreya"/>
            </a:endParaRPr>
          </a:p>
          <a:p>
            <a:pPr algn="just">
              <a:lnSpc>
                <a:spcPts val="3625"/>
              </a:lnSpc>
            </a:pPr>
            <a:r>
              <a:rPr lang="en-US" sz="3098">
                <a:solidFill>
                  <a:srgbClr val="FFFFFF"/>
                </a:solidFill>
                <a:latin typeface="Alegreya"/>
              </a:rPr>
              <a:t>El método esLlena()es cuando FIN es igual a INI, impidiendo poder seguir llenando la cola.</a:t>
            </a:r>
          </a:p>
          <a:p>
            <a:pPr algn="just">
              <a:lnSpc>
                <a:spcPts val="3198"/>
              </a:lnSpc>
            </a:pPr>
            <a:endParaRPr lang="en-US" sz="3098">
              <a:solidFill>
                <a:srgbClr val="FFFFFF"/>
              </a:solidFill>
              <a:latin typeface="Alegrey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560566" y="-3053743"/>
            <a:ext cx="5580451" cy="64888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5847143" y="8144508"/>
            <a:ext cx="6074080" cy="70628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9579988"/>
            <a:ext cx="5600094" cy="7070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477155" y="8704163"/>
            <a:ext cx="1564290" cy="1354604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1581" y="-433149"/>
            <a:ext cx="1688135" cy="146184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4865" r="-14865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956657" y="353506"/>
            <a:ext cx="1913315" cy="1656844"/>
            <a:chOff x="0" y="0"/>
            <a:chExt cx="4282440" cy="370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4926" r="-14926"/>
              </a:stretch>
            </a:blip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19885" y="1116068"/>
            <a:ext cx="14239415" cy="7179038"/>
          </a:xfrm>
          <a:prstGeom prst="rect">
            <a:avLst/>
          </a:prstGeom>
        </p:spPr>
      </p:pic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723814" y="2730693"/>
            <a:ext cx="3753341" cy="4997082"/>
            <a:chOff x="0" y="0"/>
            <a:chExt cx="3663950" cy="4878070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12"/>
              <a:stretch>
                <a:fillRect l="-3541" r="-3541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B2DE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353626" y="1968693"/>
            <a:ext cx="1091533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5000">
                <a:solidFill>
                  <a:srgbClr val="3DEDE8"/>
                </a:solidFill>
                <a:latin typeface="Abhaya Libre Regular"/>
              </a:rPr>
              <a:t>¿Qué son los métodos estáticos en JAVA?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73705" y="7483950"/>
            <a:ext cx="5520044" cy="379503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294483" y="3601902"/>
            <a:ext cx="7905676" cy="2445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6"/>
              </a:lnSpc>
            </a:pPr>
            <a:r>
              <a:rPr lang="en-US" sz="4099">
                <a:solidFill>
                  <a:srgbClr val="FFFFFF"/>
                </a:solidFill>
                <a:latin typeface="CMU Serif"/>
              </a:rPr>
              <a:t>Un método estático es un método que tiene sentido invocarla sin crear previamente ningún objeto.</a:t>
            </a:r>
          </a:p>
          <a:p>
            <a:pPr algn="just">
              <a:lnSpc>
                <a:spcPts val="5147"/>
              </a:lnSpc>
            </a:pPr>
            <a:endParaRPr lang="en-US" sz="4099">
              <a:solidFill>
                <a:srgbClr val="FFFFFF"/>
              </a:solidFill>
              <a:latin typeface="CMU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085519" y="-433149"/>
            <a:ext cx="27488974" cy="3812661"/>
            <a:chOff x="0" y="0"/>
            <a:chExt cx="7239895" cy="10041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39895" cy="1004158"/>
            </a:xfrm>
            <a:custGeom>
              <a:avLst/>
              <a:gdLst/>
              <a:ahLst/>
              <a:cxnLst/>
              <a:rect l="l" t="t" r="r" b="b"/>
              <a:pathLst>
                <a:path w="7239895" h="1004158">
                  <a:moveTo>
                    <a:pt x="0" y="0"/>
                  </a:moveTo>
                  <a:lnTo>
                    <a:pt x="7239895" y="0"/>
                  </a:lnTo>
                  <a:lnTo>
                    <a:pt x="7239895" y="1004158"/>
                  </a:lnTo>
                  <a:lnTo>
                    <a:pt x="0" y="1004158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065205" y="-3792808"/>
            <a:ext cx="5580451" cy="64888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5847143" y="8144508"/>
            <a:ext cx="6074080" cy="706288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477155" y="8704163"/>
            <a:ext cx="1564290" cy="1354604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551127" y="8447132"/>
            <a:ext cx="5520044" cy="379503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3364138" y="-868815"/>
            <a:ext cx="5520044" cy="37950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-955954" y="2696089"/>
            <a:ext cx="18476613" cy="73906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741365" y="3529584"/>
            <a:ext cx="6917588" cy="6374569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271689" y="766831"/>
            <a:ext cx="7294354" cy="192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6"/>
              </a:lnSpc>
            </a:pPr>
            <a:r>
              <a:rPr lang="en-US" sz="6527">
                <a:solidFill>
                  <a:srgbClr val="FFFFFF"/>
                </a:solidFill>
                <a:latin typeface="Playfair Display Bold"/>
              </a:rPr>
              <a:t>ESTRUCTURA DE DATOS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5996" y="3539109"/>
            <a:ext cx="7252972" cy="217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7"/>
              </a:lnSpc>
            </a:pPr>
            <a:r>
              <a:rPr lang="en-US" sz="2929" spc="146">
                <a:solidFill>
                  <a:srgbClr val="AEFEFF"/>
                </a:solidFill>
                <a:latin typeface="Playfair Display"/>
              </a:rPr>
              <a:t>.¿A través de un gráfico, muestre los métodos mínimos que debería de tener una COLA? </a:t>
            </a:r>
          </a:p>
          <a:p>
            <a:pPr algn="just">
              <a:lnSpc>
                <a:spcPts val="3427"/>
              </a:lnSpc>
            </a:pPr>
            <a:r>
              <a:rPr lang="en-US" sz="2929" spc="146">
                <a:solidFill>
                  <a:srgbClr val="AEFEFF"/>
                </a:solidFill>
                <a:latin typeface="Playfair Display"/>
              </a:rPr>
              <a:t> Generar el diagrama con el editor INTELLIJ IDEA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9375" y="-1250900"/>
            <a:ext cx="2969200" cy="12496550"/>
            <a:chOff x="0" y="0"/>
            <a:chExt cx="782012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2012" cy="3291272"/>
            </a:xfrm>
            <a:custGeom>
              <a:avLst/>
              <a:gdLst/>
              <a:ahLst/>
              <a:cxnLst/>
              <a:rect l="l" t="t" r="r" b="b"/>
              <a:pathLst>
                <a:path w="782012" h="329127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0356588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4716868" y="6707407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6976" y="482459"/>
            <a:ext cx="5253639" cy="95450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847424" y="1028700"/>
            <a:ext cx="10629466" cy="53499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0" r="10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03312" y="292698"/>
            <a:ext cx="7294354" cy="20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6900">
                <a:solidFill>
                  <a:srgbClr val="AEFEFF"/>
                </a:solidFill>
                <a:latin typeface="Playfair Display Bold"/>
              </a:rPr>
              <a:t>PARTE PRACTICA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9375" y="-1250900"/>
            <a:ext cx="2969200" cy="12496550"/>
            <a:chOff x="0" y="0"/>
            <a:chExt cx="782012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2012" cy="3291272"/>
            </a:xfrm>
            <a:custGeom>
              <a:avLst/>
              <a:gdLst/>
              <a:ahLst/>
              <a:cxnLst/>
              <a:rect l="l" t="t" r="r" b="b"/>
              <a:pathLst>
                <a:path w="782012" h="329127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0356588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4716868" y="6707407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085637" y="2710593"/>
            <a:ext cx="8116726" cy="729648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22112" y="294080"/>
            <a:ext cx="12457263" cy="192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6"/>
              </a:lnSpc>
            </a:pPr>
            <a:r>
              <a:rPr lang="en-US" sz="6527">
                <a:solidFill>
                  <a:srgbClr val="3DEDE8"/>
                </a:solidFill>
                <a:latin typeface="Playfair Display Bold"/>
              </a:rPr>
              <a:t>11. Crear las clases necesarias para la PILA DE CLIENTES.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9375" y="-1250900"/>
            <a:ext cx="2969200" cy="12496550"/>
            <a:chOff x="0" y="0"/>
            <a:chExt cx="782012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2012" cy="3291272"/>
            </a:xfrm>
            <a:custGeom>
              <a:avLst/>
              <a:gdLst/>
              <a:ahLst/>
              <a:cxnLst/>
              <a:rect l="l" t="t" r="r" b="b"/>
              <a:pathLst>
                <a:path w="782012" h="329127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0356588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4716868" y="6707407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7270" y="1915235"/>
            <a:ext cx="9016730" cy="840886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 t="2280" b="2280"/>
          <a:stretch>
            <a:fillRect/>
          </a:stretch>
        </p:blipFill>
        <p:spPr>
          <a:xfrm>
            <a:off x="9802624" y="2145544"/>
            <a:ext cx="4909215" cy="794824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122112" y="284555"/>
            <a:ext cx="12457263" cy="163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4"/>
              </a:lnSpc>
            </a:pPr>
            <a:r>
              <a:rPr lang="en-US" sz="5499">
                <a:solidFill>
                  <a:srgbClr val="3DEDE8"/>
                </a:solidFill>
                <a:latin typeface="Playfair Display Bold"/>
              </a:rPr>
              <a:t>11. Crear las clases necesarias para la PILA DE CLIENTES.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9375" y="-1250900"/>
            <a:ext cx="2969200" cy="12496550"/>
            <a:chOff x="0" y="0"/>
            <a:chExt cx="782012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2012" cy="3291272"/>
            </a:xfrm>
            <a:custGeom>
              <a:avLst/>
              <a:gdLst/>
              <a:ahLst/>
              <a:cxnLst/>
              <a:rect l="l" t="t" r="r" b="b"/>
              <a:pathLst>
                <a:path w="782012" h="329127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0356588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4716868" y="6707407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4560" r="4560"/>
          <a:stretch>
            <a:fillRect/>
          </a:stretch>
        </p:blipFill>
        <p:spPr>
          <a:xfrm>
            <a:off x="535351" y="2495135"/>
            <a:ext cx="9807177" cy="545530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968976" y="1779980"/>
            <a:ext cx="4819310" cy="844127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122112" y="294080"/>
            <a:ext cx="12457263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5000">
                <a:solidFill>
                  <a:srgbClr val="3DEDE8"/>
                </a:solidFill>
                <a:latin typeface="Playfair Display Bold"/>
              </a:rPr>
              <a:t>11. Crear las clases necesarias para la PILA DE CLIENTES.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9375" y="-1250900"/>
            <a:ext cx="2969200" cy="12496550"/>
            <a:chOff x="0" y="0"/>
            <a:chExt cx="782012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2012" cy="3291272"/>
            </a:xfrm>
            <a:custGeom>
              <a:avLst/>
              <a:gdLst/>
              <a:ahLst/>
              <a:cxnLst/>
              <a:rect l="l" t="t" r="r" b="b"/>
              <a:pathLst>
                <a:path w="782012" h="329127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0356588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4716868" y="6707407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22988" y="1554203"/>
            <a:ext cx="7483179" cy="873279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073062" y="2033273"/>
            <a:ext cx="6715225" cy="592820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122112" y="294080"/>
            <a:ext cx="12457263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5000">
                <a:solidFill>
                  <a:srgbClr val="3DEDE8"/>
                </a:solidFill>
                <a:latin typeface="Playfair Display Bold"/>
              </a:rPr>
              <a:t>11. Crear las clases necesarias para la PILA DE CLIENTES.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9375" y="-1250900"/>
            <a:ext cx="2969200" cy="12496550"/>
            <a:chOff x="0" y="0"/>
            <a:chExt cx="782012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2012" cy="3291272"/>
            </a:xfrm>
            <a:custGeom>
              <a:avLst/>
              <a:gdLst/>
              <a:ahLst/>
              <a:cxnLst/>
              <a:rect l="l" t="t" r="r" b="b"/>
              <a:pathLst>
                <a:path w="782012" h="329127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0356588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4716868" y="6707407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44030" y="1941210"/>
            <a:ext cx="16715270" cy="467215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22112" y="294080"/>
            <a:ext cx="12457263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5000">
                <a:solidFill>
                  <a:srgbClr val="3DEDE8"/>
                </a:solidFill>
                <a:latin typeface="Playfair Display Bold"/>
              </a:rPr>
              <a:t>11. Crear las clases necesarias para la PILA DE CLIENTES.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71543" y="1219805"/>
            <a:ext cx="8712547" cy="22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5"/>
              </a:lnSpc>
            </a:pPr>
            <a:r>
              <a:rPr lang="en-US" sz="7662">
                <a:solidFill>
                  <a:srgbClr val="FFFFFF"/>
                </a:solidFill>
                <a:latin typeface="Playfair Display Bold"/>
              </a:rPr>
              <a:t>MANEJO DE CONCEPTOS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9375" y="-1250900"/>
            <a:ext cx="2969200" cy="12496550"/>
            <a:chOff x="0" y="0"/>
            <a:chExt cx="782012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2012" cy="3291272"/>
            </a:xfrm>
            <a:custGeom>
              <a:avLst/>
              <a:gdLst/>
              <a:ahLst/>
              <a:cxnLst/>
              <a:rect l="l" t="t" r="r" b="b"/>
              <a:pathLst>
                <a:path w="782012" h="3291272">
                  <a:moveTo>
                    <a:pt x="0" y="0"/>
                  </a:moveTo>
                  <a:lnTo>
                    <a:pt x="782012" y="0"/>
                  </a:lnTo>
                  <a:lnTo>
                    <a:pt x="782012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0356588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4716868" y="6707407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92753" y="3926491"/>
            <a:ext cx="3855981" cy="636050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22112" y="284555"/>
            <a:ext cx="12457263" cy="8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7"/>
              </a:lnSpc>
            </a:pPr>
            <a:r>
              <a:rPr lang="en-US" sz="5399">
                <a:solidFill>
                  <a:srgbClr val="3DEDE8"/>
                </a:solidFill>
                <a:latin typeface="Playfair Display"/>
              </a:rPr>
              <a:t>12.Inicializar la cola de clientes.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88982" y="1125350"/>
            <a:ext cx="12090393" cy="4097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6"/>
              </a:lnSpc>
            </a:pPr>
            <a:endParaRPr/>
          </a:p>
          <a:p>
            <a:pPr algn="just">
              <a:lnSpc>
                <a:spcPts val="3297"/>
              </a:lnSpc>
            </a:pPr>
            <a:r>
              <a:rPr lang="en-US" sz="2818">
                <a:solidFill>
                  <a:srgbClr val="FFFFFF"/>
                </a:solidFill>
                <a:ea typeface="Alegreya"/>
              </a:rPr>
              <a:t>○ Crear una cola con 5 clientes. </a:t>
            </a:r>
          </a:p>
          <a:p>
            <a:pPr marL="863601" lvl="1" indent="-431801" algn="just">
              <a:lnSpc>
                <a:spcPts val="46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latin typeface="Alegreya"/>
              </a:rPr>
              <a:t> En la clase MAIN deberán estar los 5 clientes. </a:t>
            </a:r>
          </a:p>
          <a:p>
            <a:pPr marL="863601" lvl="1" indent="-431801" algn="just">
              <a:lnSpc>
                <a:spcPts val="4680"/>
              </a:lnSpc>
              <a:buFont typeface="Arial"/>
              <a:buChar char="•"/>
            </a:pPr>
            <a:r>
              <a:rPr lang="en-US" sz="4000">
                <a:solidFill>
                  <a:srgbClr val="FFFFFF"/>
                </a:solidFill>
                <a:ea typeface="Alegreya"/>
              </a:rPr>
              <a:t>■Mostrar todos los datos de la cola de clientes</a:t>
            </a:r>
          </a:p>
          <a:p>
            <a:pPr algn="just">
              <a:lnSpc>
                <a:spcPts val="3297"/>
              </a:lnSpc>
            </a:pPr>
            <a:endParaRPr lang="en-US" sz="4000">
              <a:solidFill>
                <a:srgbClr val="FFFFFF"/>
              </a:solidFill>
              <a:ea typeface="Alegreya"/>
            </a:endParaRPr>
          </a:p>
          <a:p>
            <a:pPr algn="just">
              <a:lnSpc>
                <a:spcPts val="3297"/>
              </a:lnSpc>
            </a:pPr>
            <a:endParaRPr lang="en-US" sz="4000">
              <a:solidFill>
                <a:srgbClr val="FFFFFF"/>
              </a:solidFill>
              <a:ea typeface="Alegreya"/>
            </a:endParaRPr>
          </a:p>
          <a:p>
            <a:pPr algn="just">
              <a:lnSpc>
                <a:spcPts val="3297"/>
              </a:lnSpc>
            </a:pPr>
            <a:endParaRPr lang="en-US" sz="4000">
              <a:solidFill>
                <a:srgbClr val="FFFFFF"/>
              </a:solidFill>
              <a:ea typeface="Alegreya"/>
            </a:endParaRPr>
          </a:p>
          <a:p>
            <a:pPr algn="just">
              <a:lnSpc>
                <a:spcPts val="3297"/>
              </a:lnSpc>
            </a:pPr>
            <a:endParaRPr lang="en-US" sz="4000">
              <a:solidFill>
                <a:srgbClr val="FFFFFF"/>
              </a:solidFill>
              <a:ea typeface="Alegreya"/>
            </a:endParaRPr>
          </a:p>
          <a:p>
            <a:pPr algn="just">
              <a:lnSpc>
                <a:spcPts val="2909"/>
              </a:lnSpc>
            </a:pPr>
            <a:endParaRPr lang="en-US" sz="4000">
              <a:solidFill>
                <a:srgbClr val="FFFFFF"/>
              </a:solidFill>
              <a:ea typeface="Alegreya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40243" y="4365806"/>
            <a:ext cx="10583331" cy="29581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0564" y="-1250900"/>
            <a:ext cx="2188011" cy="12496550"/>
            <a:chOff x="0" y="0"/>
            <a:chExt cx="576266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66" cy="3291272"/>
            </a:xfrm>
            <a:custGeom>
              <a:avLst/>
              <a:gdLst/>
              <a:ahLst/>
              <a:cxnLst/>
              <a:rect l="l" t="t" r="r" b="b"/>
              <a:pathLst>
                <a:path w="576266" h="3291272">
                  <a:moveTo>
                    <a:pt x="0" y="0"/>
                  </a:moveTo>
                  <a:lnTo>
                    <a:pt x="576266" y="0"/>
                  </a:lnTo>
                  <a:lnTo>
                    <a:pt x="576266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137777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080234" y="6959535"/>
            <a:ext cx="5520044" cy="379503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122112" y="294080"/>
            <a:ext cx="12457263" cy="192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6500">
                <a:solidFill>
                  <a:srgbClr val="3DEDE8"/>
                </a:solidFill>
                <a:latin typeface="Playfair Display Bold"/>
              </a:rPr>
              <a:t>13.Promoción para usuarios de Bolivia.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2863" y="2720118"/>
            <a:ext cx="15515760" cy="672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0"/>
              </a:lnSpc>
            </a:pPr>
            <a:r>
              <a:rPr lang="en-US" sz="4000">
                <a:solidFill>
                  <a:srgbClr val="FFFFFF"/>
                </a:solidFill>
                <a:latin typeface="Alegreya"/>
              </a:rPr>
              <a:t>En el mes de diciembre a todos los clientes de Bolivia se les dará una promoción en cuanto a precios en viajes a nivel nacional.</a:t>
            </a:r>
          </a:p>
          <a:p>
            <a:pPr algn="just">
              <a:lnSpc>
                <a:spcPts val="4680"/>
              </a:lnSpc>
            </a:pPr>
            <a:r>
              <a:rPr lang="en-US" sz="4000">
                <a:solidFill>
                  <a:srgbClr val="FFFFFF"/>
                </a:solidFill>
                <a:latin typeface="Alegreya"/>
              </a:rPr>
              <a:t> A todos los clientes que sean de nacionalidad boliviana y además el tipo de cliente GOLD, convertir a estos clientes en VIP</a:t>
            </a:r>
          </a:p>
          <a:p>
            <a:pPr algn="just">
              <a:lnSpc>
                <a:spcPts val="4680"/>
              </a:lnSpc>
            </a:pPr>
            <a:r>
              <a:rPr lang="en-US" sz="4000">
                <a:solidFill>
                  <a:srgbClr val="FFFFFF"/>
                </a:solidFill>
                <a:latin typeface="Alegreya"/>
              </a:rPr>
              <a:t>  Es decir si es de Bolivia y es GOLD deberá ser ahora un cliente VIP </a:t>
            </a:r>
          </a:p>
          <a:p>
            <a:pPr algn="just">
              <a:lnSpc>
                <a:spcPts val="4680"/>
              </a:lnSpc>
            </a:pPr>
            <a:r>
              <a:rPr lang="en-US" sz="4000">
                <a:solidFill>
                  <a:srgbClr val="FFFFFF"/>
                </a:solidFill>
                <a:latin typeface="Alegreya"/>
              </a:rPr>
              <a:t> El método estático dentro de la clase MAIN recibe 3 atributos</a:t>
            </a:r>
          </a:p>
          <a:p>
            <a:pPr algn="just">
              <a:lnSpc>
                <a:spcPts val="4680"/>
              </a:lnSpc>
            </a:pPr>
            <a:r>
              <a:rPr lang="en-US" sz="4000">
                <a:solidFill>
                  <a:srgbClr val="FFFFFF"/>
                </a:solidFill>
                <a:latin typeface="Alegreya"/>
              </a:rPr>
              <a:t>  La cola de clientes </a:t>
            </a:r>
          </a:p>
          <a:p>
            <a:pPr algn="just">
              <a:lnSpc>
                <a:spcPts val="4680"/>
              </a:lnSpc>
            </a:pPr>
            <a:r>
              <a:rPr lang="en-US" sz="4000">
                <a:solidFill>
                  <a:srgbClr val="FFFFFF"/>
                </a:solidFill>
                <a:latin typeface="Alegreya"/>
              </a:rPr>
              <a:t> El tipo de cliente ■ La nacionalidad del cliente.</a:t>
            </a:r>
          </a:p>
          <a:p>
            <a:pPr algn="just">
              <a:lnSpc>
                <a:spcPts val="3297"/>
              </a:lnSpc>
            </a:pPr>
            <a:endParaRPr lang="en-US" sz="4000">
              <a:solidFill>
                <a:srgbClr val="FFFFFF"/>
              </a:solidFill>
              <a:latin typeface="Alegreya"/>
            </a:endParaRPr>
          </a:p>
          <a:p>
            <a:pPr algn="just">
              <a:lnSpc>
                <a:spcPts val="3297"/>
              </a:lnSpc>
            </a:pPr>
            <a:endParaRPr lang="en-US" sz="4000">
              <a:solidFill>
                <a:srgbClr val="FFFFFF"/>
              </a:solidFill>
              <a:latin typeface="Alegreya"/>
            </a:endParaRPr>
          </a:p>
          <a:p>
            <a:pPr algn="just">
              <a:lnSpc>
                <a:spcPts val="3297"/>
              </a:lnSpc>
            </a:pPr>
            <a:endParaRPr lang="en-US" sz="4000">
              <a:solidFill>
                <a:srgbClr val="FFFFFF"/>
              </a:solidFill>
              <a:latin typeface="Alegreya"/>
            </a:endParaRPr>
          </a:p>
          <a:p>
            <a:pPr algn="just">
              <a:lnSpc>
                <a:spcPts val="3297"/>
              </a:lnSpc>
            </a:pPr>
            <a:endParaRPr lang="en-US" sz="4000">
              <a:solidFill>
                <a:srgbClr val="FFFFFF"/>
              </a:solidFill>
              <a:latin typeface="Alegreya"/>
            </a:endParaRPr>
          </a:p>
          <a:p>
            <a:pPr algn="just">
              <a:lnSpc>
                <a:spcPts val="2909"/>
              </a:lnSpc>
            </a:pPr>
            <a:endParaRPr lang="en-US" sz="4000">
              <a:solidFill>
                <a:srgbClr val="FFFFFF"/>
              </a:solidFill>
              <a:latin typeface="Alegrey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0564" y="-1250900"/>
            <a:ext cx="2188011" cy="12496550"/>
            <a:chOff x="0" y="0"/>
            <a:chExt cx="576266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66" cy="3291272"/>
            </a:xfrm>
            <a:custGeom>
              <a:avLst/>
              <a:gdLst/>
              <a:ahLst/>
              <a:cxnLst/>
              <a:rect l="l" t="t" r="r" b="b"/>
              <a:pathLst>
                <a:path w="576266" h="3291272">
                  <a:moveTo>
                    <a:pt x="0" y="0"/>
                  </a:moveTo>
                  <a:lnTo>
                    <a:pt x="576266" y="0"/>
                  </a:lnTo>
                  <a:lnTo>
                    <a:pt x="576266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137777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080234" y="6959535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18230" y="2747034"/>
            <a:ext cx="14065026" cy="619573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22112" y="294080"/>
            <a:ext cx="12457263" cy="192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6500">
                <a:solidFill>
                  <a:srgbClr val="3DEDE8"/>
                </a:solidFill>
                <a:latin typeface="Playfair Display Bold"/>
              </a:rPr>
              <a:t>13.Promoción para usuarios de Bolivia.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0564" y="-1250900"/>
            <a:ext cx="2188011" cy="12496550"/>
            <a:chOff x="0" y="0"/>
            <a:chExt cx="576266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66" cy="3291272"/>
            </a:xfrm>
            <a:custGeom>
              <a:avLst/>
              <a:gdLst/>
              <a:ahLst/>
              <a:cxnLst/>
              <a:rect l="l" t="t" r="r" b="b"/>
              <a:pathLst>
                <a:path w="576266" h="3291272">
                  <a:moveTo>
                    <a:pt x="0" y="0"/>
                  </a:moveTo>
                  <a:lnTo>
                    <a:pt x="576266" y="0"/>
                  </a:lnTo>
                  <a:lnTo>
                    <a:pt x="576266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137777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080234" y="6959535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b="27717"/>
          <a:stretch>
            <a:fillRect/>
          </a:stretch>
        </p:blipFill>
        <p:spPr>
          <a:xfrm>
            <a:off x="2913200" y="714261"/>
            <a:ext cx="4611768" cy="936349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476878" y="714261"/>
            <a:ext cx="4333029" cy="93634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0564" y="-1250900"/>
            <a:ext cx="2188011" cy="12496550"/>
            <a:chOff x="0" y="0"/>
            <a:chExt cx="576266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66" cy="3291272"/>
            </a:xfrm>
            <a:custGeom>
              <a:avLst/>
              <a:gdLst/>
              <a:ahLst/>
              <a:cxnLst/>
              <a:rect l="l" t="t" r="r" b="b"/>
              <a:pathLst>
                <a:path w="576266" h="3291272">
                  <a:moveTo>
                    <a:pt x="0" y="0"/>
                  </a:moveTo>
                  <a:lnTo>
                    <a:pt x="576266" y="0"/>
                  </a:lnTo>
                  <a:lnTo>
                    <a:pt x="576266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137777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080234" y="6959535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t="2790" b="2790"/>
          <a:stretch>
            <a:fillRect/>
          </a:stretch>
        </p:blipFill>
        <p:spPr>
          <a:xfrm>
            <a:off x="3122112" y="4031357"/>
            <a:ext cx="10699341" cy="594246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22112" y="294080"/>
            <a:ext cx="12457263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6500">
                <a:solidFill>
                  <a:srgbClr val="3DEDE8"/>
                </a:solidFill>
                <a:latin typeface="Playfair Display"/>
              </a:rPr>
              <a:t>14.Moviendo clientes en la cola.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34577" y="1460680"/>
            <a:ext cx="15515760" cy="364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latin typeface="Alegreya"/>
              </a:rPr>
              <a:t>Mover al inicio todos los clientes mayores a 60 años. </a:t>
            </a:r>
          </a:p>
          <a:p>
            <a:pPr algn="just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latin typeface="Alegreya"/>
              </a:rPr>
              <a:t> Es decir si el cliente es mayor a 60 deberá de moverlo al inicio de la cola. </a:t>
            </a:r>
          </a:p>
          <a:p>
            <a:pPr algn="just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latin typeface="Alegreya"/>
              </a:rPr>
              <a:t> El método recibe 2 parámetros </a:t>
            </a:r>
          </a:p>
          <a:p>
            <a:pPr algn="just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ea typeface="Alegreya"/>
              </a:rPr>
              <a:t>■ La Cola de Clientes ■ El valor(int) de la edad</a:t>
            </a:r>
          </a:p>
          <a:p>
            <a:pPr algn="just">
              <a:lnSpc>
                <a:spcPts val="3297"/>
              </a:lnSpc>
            </a:pPr>
            <a:endParaRPr lang="en-US" sz="3500">
              <a:solidFill>
                <a:srgbClr val="FFFFFF"/>
              </a:solidFill>
              <a:ea typeface="Alegreya"/>
            </a:endParaRPr>
          </a:p>
          <a:p>
            <a:pPr algn="just">
              <a:lnSpc>
                <a:spcPts val="3297"/>
              </a:lnSpc>
            </a:pPr>
            <a:endParaRPr lang="en-US" sz="3500">
              <a:solidFill>
                <a:srgbClr val="FFFFFF"/>
              </a:solidFill>
              <a:ea typeface="Alegreya"/>
            </a:endParaRPr>
          </a:p>
          <a:p>
            <a:pPr algn="just">
              <a:lnSpc>
                <a:spcPts val="3297"/>
              </a:lnSpc>
            </a:pPr>
            <a:endParaRPr lang="en-US" sz="3500">
              <a:solidFill>
                <a:srgbClr val="FFFFFF"/>
              </a:solidFill>
              <a:ea typeface="Alegreya"/>
            </a:endParaRPr>
          </a:p>
          <a:p>
            <a:pPr algn="just">
              <a:lnSpc>
                <a:spcPts val="2909"/>
              </a:lnSpc>
            </a:pPr>
            <a:endParaRPr lang="en-US" sz="3500">
              <a:solidFill>
                <a:srgbClr val="FFFFFF"/>
              </a:solidFill>
              <a:ea typeface="Alegrey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0564" y="-1250900"/>
            <a:ext cx="2188011" cy="12496550"/>
            <a:chOff x="0" y="0"/>
            <a:chExt cx="576266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66" cy="3291272"/>
            </a:xfrm>
            <a:custGeom>
              <a:avLst/>
              <a:gdLst/>
              <a:ahLst/>
              <a:cxnLst/>
              <a:rect l="l" t="t" r="r" b="b"/>
              <a:pathLst>
                <a:path w="576266" h="3291272">
                  <a:moveTo>
                    <a:pt x="0" y="0"/>
                  </a:moveTo>
                  <a:lnTo>
                    <a:pt x="576266" y="0"/>
                  </a:lnTo>
                  <a:lnTo>
                    <a:pt x="576266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137777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080234" y="6959535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1261820"/>
            <a:ext cx="5001800" cy="869264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31377" y="1455559"/>
            <a:ext cx="3374768" cy="849890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122112" y="294080"/>
            <a:ext cx="12457263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6500">
                <a:solidFill>
                  <a:srgbClr val="3DEDE8"/>
                </a:solidFill>
                <a:latin typeface="Playfair Display"/>
              </a:rPr>
              <a:t>14.Moviendo clientes en la cola.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0564" y="-1250900"/>
            <a:ext cx="2188011" cy="12496550"/>
            <a:chOff x="0" y="0"/>
            <a:chExt cx="576266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66" cy="3291272"/>
            </a:xfrm>
            <a:custGeom>
              <a:avLst/>
              <a:gdLst/>
              <a:ahLst/>
              <a:cxnLst/>
              <a:rect l="l" t="t" r="r" b="b"/>
              <a:pathLst>
                <a:path w="576266" h="3291272">
                  <a:moveTo>
                    <a:pt x="0" y="0"/>
                  </a:moveTo>
                  <a:lnTo>
                    <a:pt x="576266" y="0"/>
                  </a:lnTo>
                  <a:lnTo>
                    <a:pt x="576266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137777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080234" y="6959535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61664" y="3857454"/>
            <a:ext cx="15778159" cy="447914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22112" y="294080"/>
            <a:ext cx="12457263" cy="192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6500">
                <a:solidFill>
                  <a:srgbClr val="3DEDE8"/>
                </a:solidFill>
                <a:latin typeface="Playfair Display"/>
              </a:rPr>
              <a:t>15.Moviendo clientes entre 2 colas.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22112" y="2233370"/>
            <a:ext cx="15515760" cy="1591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7"/>
              </a:lnSpc>
            </a:pPr>
            <a:r>
              <a:rPr lang="en-US" sz="2818">
                <a:solidFill>
                  <a:srgbClr val="FFFFFF"/>
                </a:solidFill>
                <a:latin typeface="Alegreya"/>
              </a:rPr>
              <a:t>Por razones de promociones de vuelo, es necesario cambiar de vuelo a ciertos clientes. </a:t>
            </a:r>
          </a:p>
          <a:p>
            <a:pPr algn="just">
              <a:lnSpc>
                <a:spcPts val="3297"/>
              </a:lnSpc>
            </a:pPr>
            <a:r>
              <a:rPr lang="en-US" sz="2818">
                <a:solidFill>
                  <a:srgbClr val="FFFFFF"/>
                </a:solidFill>
                <a:latin typeface="Alegreya"/>
              </a:rPr>
              <a:t>Crear 2 colas con 5 clientes. </a:t>
            </a:r>
          </a:p>
          <a:p>
            <a:pPr algn="just">
              <a:lnSpc>
                <a:spcPts val="3297"/>
              </a:lnSpc>
            </a:pPr>
            <a:r>
              <a:rPr lang="en-US" sz="2818">
                <a:solidFill>
                  <a:srgbClr val="FFFFFF"/>
                </a:solidFill>
                <a:latin typeface="Alegreya"/>
              </a:rPr>
              <a:t> Todos los clientes cuyo nombre sea Saul deberán ser agregados a la cola B al inicio</a:t>
            </a:r>
          </a:p>
          <a:p>
            <a:pPr algn="just">
              <a:lnSpc>
                <a:spcPts val="2909"/>
              </a:lnSpc>
            </a:pPr>
            <a:endParaRPr lang="en-US" sz="2818">
              <a:solidFill>
                <a:srgbClr val="FFFFFF"/>
              </a:solidFill>
              <a:latin typeface="Alegrey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0564" y="-1250900"/>
            <a:ext cx="2188011" cy="12496550"/>
            <a:chOff x="0" y="0"/>
            <a:chExt cx="576266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66" cy="3291272"/>
            </a:xfrm>
            <a:custGeom>
              <a:avLst/>
              <a:gdLst/>
              <a:ahLst/>
              <a:cxnLst/>
              <a:rect l="l" t="t" r="r" b="b"/>
              <a:pathLst>
                <a:path w="576266" h="3291272">
                  <a:moveTo>
                    <a:pt x="0" y="0"/>
                  </a:moveTo>
                  <a:lnTo>
                    <a:pt x="576266" y="0"/>
                  </a:lnTo>
                  <a:lnTo>
                    <a:pt x="576266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137777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080234" y="6959535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11279" y="1542691"/>
            <a:ext cx="10149808" cy="860441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926215" y="244317"/>
            <a:ext cx="13651582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6500">
                <a:solidFill>
                  <a:srgbClr val="3DEDE8"/>
                </a:solidFill>
                <a:latin typeface="Playfair Display"/>
              </a:rPr>
              <a:t>15.Moviendo clientes entre 2 colas. 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069096" y="1542691"/>
            <a:ext cx="10149808" cy="86044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0564" y="-1250900"/>
            <a:ext cx="2188011" cy="12496550"/>
            <a:chOff x="0" y="0"/>
            <a:chExt cx="576266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66" cy="3291272"/>
            </a:xfrm>
            <a:custGeom>
              <a:avLst/>
              <a:gdLst/>
              <a:ahLst/>
              <a:cxnLst/>
              <a:rect l="l" t="t" r="r" b="b"/>
              <a:pathLst>
                <a:path w="576266" h="3291272">
                  <a:moveTo>
                    <a:pt x="0" y="0"/>
                  </a:moveTo>
                  <a:lnTo>
                    <a:pt x="576266" y="0"/>
                  </a:lnTo>
                  <a:lnTo>
                    <a:pt x="576266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137777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080234" y="6959535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29394" y="1827436"/>
            <a:ext cx="4737720" cy="702961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858120" y="1827436"/>
            <a:ext cx="4300775" cy="677748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996583" y="1607376"/>
            <a:ext cx="4363981" cy="746973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926215" y="244317"/>
            <a:ext cx="13651582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6500">
                <a:solidFill>
                  <a:srgbClr val="3DEDE8"/>
                </a:solidFill>
                <a:latin typeface="Playfair Display"/>
              </a:rPr>
              <a:t>15.Moviendo clientes entre 2 colas.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753649" y="-1250900"/>
            <a:ext cx="22666850" cy="12496550"/>
            <a:chOff x="0" y="0"/>
            <a:chExt cx="5969870" cy="3291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9870" cy="3291272"/>
            </a:xfrm>
            <a:custGeom>
              <a:avLst/>
              <a:gdLst/>
              <a:ahLst/>
              <a:cxnLst/>
              <a:rect l="l" t="t" r="r" b="b"/>
              <a:pathLst>
                <a:path w="5969870" h="3291272">
                  <a:moveTo>
                    <a:pt x="0" y="0"/>
                  </a:moveTo>
                  <a:lnTo>
                    <a:pt x="5969870" y="0"/>
                  </a:lnTo>
                  <a:lnTo>
                    <a:pt x="5969870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0564" y="-1250900"/>
            <a:ext cx="2188011" cy="12496550"/>
            <a:chOff x="0" y="0"/>
            <a:chExt cx="576266" cy="3291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66" cy="3291272"/>
            </a:xfrm>
            <a:custGeom>
              <a:avLst/>
              <a:gdLst/>
              <a:ahLst/>
              <a:cxnLst/>
              <a:rect l="l" t="t" r="r" b="b"/>
              <a:pathLst>
                <a:path w="576266" h="3291272">
                  <a:moveTo>
                    <a:pt x="0" y="0"/>
                  </a:moveTo>
                  <a:lnTo>
                    <a:pt x="576266" y="0"/>
                  </a:lnTo>
                  <a:lnTo>
                    <a:pt x="576266" y="3291272"/>
                  </a:lnTo>
                  <a:lnTo>
                    <a:pt x="0" y="3291272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1137777" y="5013876"/>
            <a:ext cx="10445574" cy="4178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-2309587" y="5013876"/>
            <a:ext cx="10445574" cy="41782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1731322" y="813078"/>
            <a:ext cx="5520044" cy="379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4716868" y="813078"/>
            <a:ext cx="5520044" cy="37950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-1731322" y="6707407"/>
            <a:ext cx="5520044" cy="37950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5080234" y="6959535"/>
            <a:ext cx="5520044" cy="37950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t="26902" b="26902"/>
          <a:stretch>
            <a:fillRect/>
          </a:stretch>
        </p:blipFill>
        <p:spPr>
          <a:xfrm>
            <a:off x="5526681" y="1212057"/>
            <a:ext cx="6474286" cy="851788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926215" y="244317"/>
            <a:ext cx="13651582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6500">
                <a:solidFill>
                  <a:srgbClr val="3DEDE8"/>
                </a:solidFill>
                <a:latin typeface="Playfair Display"/>
              </a:rPr>
              <a:t>15.Moviendo clientes entre 2 colas.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560566" y="-3053743"/>
            <a:ext cx="5580451" cy="64888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5847143" y="8144508"/>
            <a:ext cx="6074080" cy="70628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9579988"/>
            <a:ext cx="5600094" cy="7070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477155" y="8704163"/>
            <a:ext cx="1564290" cy="1354604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1581" y="-433149"/>
            <a:ext cx="1688135" cy="146184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4865" r="-14865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956657" y="353506"/>
            <a:ext cx="1913315" cy="1656844"/>
            <a:chOff x="0" y="0"/>
            <a:chExt cx="4282440" cy="370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4926" r="-14926"/>
              </a:stretch>
            </a:blip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19885" y="1028700"/>
            <a:ext cx="14239415" cy="717903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353626" y="1978218"/>
            <a:ext cx="10267813" cy="1456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0"/>
              </a:lnSpc>
            </a:pPr>
            <a:r>
              <a:rPr lang="en-US" sz="4897">
                <a:solidFill>
                  <a:srgbClr val="3DEDE8"/>
                </a:solidFill>
                <a:latin typeface="Abhaya Libre Regular"/>
              </a:rPr>
              <a:t>¿A que se refiere cuando se habla de ESTRUCTURA DE DATOS?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573705" y="7483950"/>
            <a:ext cx="5520044" cy="3795030"/>
          </a:xfrm>
          <a:prstGeom prst="rect">
            <a:avLst/>
          </a:prstGeom>
        </p:spPr>
      </p:pic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416513" y="2701923"/>
            <a:ext cx="3753341" cy="4997082"/>
            <a:chOff x="0" y="0"/>
            <a:chExt cx="3663950" cy="4878070"/>
          </a:xfrm>
        </p:grpSpPr>
        <p:sp>
          <p:nvSpPr>
            <p:cNvPr id="23" name="Freeform 2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14"/>
              <a:stretch>
                <a:fillRect l="-68995" r="-68995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B2DE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3946339" y="3453439"/>
            <a:ext cx="7754613" cy="186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5"/>
              </a:lnSpc>
            </a:pPr>
            <a:r>
              <a:rPr lang="en-US" sz="2500">
                <a:solidFill>
                  <a:srgbClr val="FFFFFF"/>
                </a:solidFill>
                <a:latin typeface="Roboto Condensed"/>
              </a:rPr>
              <a:t>Las estructuras de datos son una forma de organizar los datos en la computadora, de tal manera que nos permita realizar unas operaciones con ellas de forma muy eficiente.</a:t>
            </a:r>
          </a:p>
          <a:p>
            <a:pPr algn="just">
              <a:lnSpc>
                <a:spcPts val="2999"/>
              </a:lnSpc>
            </a:pPr>
            <a:endParaRPr lang="en-US" sz="2500">
              <a:solidFill>
                <a:srgbClr val="FFFFFF"/>
              </a:solidFill>
              <a:latin typeface="Roboto Condensed"/>
            </a:endParaRPr>
          </a:p>
          <a:p>
            <a:pPr algn="just">
              <a:lnSpc>
                <a:spcPts val="2999"/>
              </a:lnSpc>
            </a:pPr>
            <a:endParaRPr lang="en-US" sz="2500">
              <a:solidFill>
                <a:srgbClr val="FFFFFF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15688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624732" y="-1475953"/>
            <a:ext cx="5580451" cy="64888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3950609" y="4947894"/>
            <a:ext cx="6074080" cy="70628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9579988"/>
            <a:ext cx="5600094" cy="7070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710192" y="875023"/>
            <a:ext cx="1913315" cy="1656844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710192" y="3002928"/>
            <a:ext cx="1913315" cy="1656844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9138" r="-19138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117398" y="1930701"/>
            <a:ext cx="1913315" cy="1656844"/>
            <a:chOff x="0" y="0"/>
            <a:chExt cx="4282440" cy="370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4865" r="-14865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-117398" y="-121410"/>
            <a:ext cx="1913315" cy="1656844"/>
            <a:chOff x="0" y="0"/>
            <a:chExt cx="4282440" cy="3708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10"/>
              <a:stretch>
                <a:fillRect l="-14926" r="-14926"/>
              </a:stretch>
            </a:blip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220756" y="1249052"/>
            <a:ext cx="1599397" cy="1349491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714200" y="2460373"/>
            <a:ext cx="10412914" cy="398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84"/>
              </a:lnSpc>
            </a:pPr>
            <a:r>
              <a:rPr lang="en-US" sz="11417">
                <a:solidFill>
                  <a:srgbClr val="FFFFFF"/>
                </a:solidFill>
                <a:latin typeface="Playfair Display Bold"/>
              </a:rPr>
              <a:t>GRACIAS POR SU ATENCION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543249" y="2631823"/>
            <a:ext cx="2930899" cy="42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9"/>
              </a:lnSpc>
            </a:pPr>
            <a:r>
              <a:rPr lang="en-US" sz="2478">
                <a:solidFill>
                  <a:srgbClr val="FFFFFF"/>
                </a:solidFill>
                <a:latin typeface="Open Sans Bold"/>
              </a:rPr>
              <a:t>UNIFRANZ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8942" y="7882176"/>
            <a:ext cx="4289130" cy="659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5"/>
              </a:lnSpc>
            </a:pPr>
            <a:r>
              <a:rPr lang="en-US" sz="3832">
                <a:solidFill>
                  <a:srgbClr val="FFFFFF"/>
                </a:solidFill>
                <a:latin typeface="Open Sans"/>
              </a:rPr>
              <a:t>persentation by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1747" y="8525273"/>
            <a:ext cx="5786032" cy="136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3"/>
              </a:lnSpc>
            </a:pPr>
            <a:r>
              <a:rPr lang="en-US" sz="3952">
                <a:solidFill>
                  <a:srgbClr val="FFFFFF"/>
                </a:solidFill>
                <a:latin typeface="Alegreya"/>
              </a:rPr>
              <a:t>ILIA ARACELI SARZO LAURA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085519" y="-433149"/>
            <a:ext cx="27488974" cy="3812661"/>
            <a:chOff x="0" y="0"/>
            <a:chExt cx="7239895" cy="10041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39895" cy="1004158"/>
            </a:xfrm>
            <a:custGeom>
              <a:avLst/>
              <a:gdLst/>
              <a:ahLst/>
              <a:cxnLst/>
              <a:rect l="l" t="t" r="r" b="b"/>
              <a:pathLst>
                <a:path w="7239895" h="1004158">
                  <a:moveTo>
                    <a:pt x="0" y="0"/>
                  </a:moveTo>
                  <a:lnTo>
                    <a:pt x="7239895" y="0"/>
                  </a:lnTo>
                  <a:lnTo>
                    <a:pt x="7239895" y="1004158"/>
                  </a:lnTo>
                  <a:lnTo>
                    <a:pt x="0" y="1004158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065205" y="-3792808"/>
            <a:ext cx="5580451" cy="64888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5847143" y="8144508"/>
            <a:ext cx="6074080" cy="706288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9579988"/>
            <a:ext cx="5600094" cy="70701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6477155" y="8704163"/>
            <a:ext cx="1564290" cy="1354604"/>
            <a:chOff x="0" y="0"/>
            <a:chExt cx="4282440" cy="3708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551127" y="8447132"/>
            <a:ext cx="5520044" cy="37950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3364138" y="-868815"/>
            <a:ext cx="5520044" cy="379503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-955954" y="2696089"/>
            <a:ext cx="18476613" cy="73906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271689" y="766831"/>
            <a:ext cx="7294354" cy="192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6"/>
              </a:lnSpc>
            </a:pPr>
            <a:r>
              <a:rPr lang="en-US" sz="6527">
                <a:solidFill>
                  <a:srgbClr val="FFFFFF"/>
                </a:solidFill>
                <a:latin typeface="Playfair Display Bold"/>
              </a:rPr>
              <a:t>ESTRUCTURA DE DATOS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800000">
            <a:off x="-1818169" y="3507257"/>
            <a:ext cx="8551737" cy="5751043"/>
          </a:xfrm>
          <a:prstGeom prst="rect">
            <a:avLst/>
          </a:prstGeom>
        </p:spPr>
      </p:pic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90896" y="5108212"/>
            <a:ext cx="5809169" cy="3595951"/>
            <a:chOff x="0" y="0"/>
            <a:chExt cx="6973570" cy="43167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14"/>
              <a:stretch>
                <a:fillRect l="-1406" r="-1406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6733568" y="3830284"/>
            <a:ext cx="11026161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5"/>
              </a:lnSpc>
            </a:pPr>
            <a:r>
              <a:rPr lang="en-US" sz="4500" spc="225">
                <a:solidFill>
                  <a:srgbClr val="AEFEFF"/>
                </a:solidFill>
                <a:latin typeface="Playfair Display"/>
              </a:rPr>
              <a:t> ¿Que significa FIFO?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14568" y="4678651"/>
            <a:ext cx="10398995" cy="317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6"/>
              </a:lnSpc>
            </a:pPr>
            <a:r>
              <a:rPr lang="en-US" sz="3099">
                <a:solidFill>
                  <a:srgbClr val="FFFFFF"/>
                </a:solidFill>
                <a:latin typeface="Anonymous Pro"/>
              </a:rPr>
              <a:t>Del inglés: "First In, First Out" La definición del FIFO es simple: el lote de stock que primera entra, es el que primero sale. Es el método más utilizado para los productos perecederos como los alimentos, que tienen fecha de caducidad.</a:t>
            </a:r>
          </a:p>
          <a:p>
            <a:pPr algn="just">
              <a:lnSpc>
                <a:spcPts val="3509"/>
              </a:lnSpc>
            </a:pPr>
            <a:endParaRPr lang="en-US" sz="3099">
              <a:solidFill>
                <a:srgbClr val="FFFFFF"/>
              </a:solidFill>
              <a:latin typeface="Anonymous Pro"/>
            </a:endParaRPr>
          </a:p>
          <a:p>
            <a:pPr algn="just">
              <a:lnSpc>
                <a:spcPts val="3509"/>
              </a:lnSpc>
            </a:pPr>
            <a:endParaRPr lang="en-US" sz="3099">
              <a:solidFill>
                <a:srgbClr val="FFFFFF"/>
              </a:solidFill>
              <a:latin typeface="Anonymou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560566" y="-3053743"/>
            <a:ext cx="5580451" cy="64888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5847143" y="8144508"/>
            <a:ext cx="6074080" cy="70628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9579988"/>
            <a:ext cx="5600094" cy="7070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477155" y="8704163"/>
            <a:ext cx="1564290" cy="1354604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1581" y="-433149"/>
            <a:ext cx="1688135" cy="146184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4865" r="-14865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956657" y="353506"/>
            <a:ext cx="1913315" cy="1656844"/>
            <a:chOff x="0" y="0"/>
            <a:chExt cx="4282440" cy="370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4926" r="-14926"/>
              </a:stretch>
            </a:blip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19885" y="1028700"/>
            <a:ext cx="14239415" cy="717903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353626" y="1968693"/>
            <a:ext cx="9464242" cy="148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7"/>
              </a:lnSpc>
            </a:pPr>
            <a:r>
              <a:rPr lang="en-US" sz="4997">
                <a:solidFill>
                  <a:srgbClr val="3DEDE8"/>
                </a:solidFill>
                <a:latin typeface="Abhaya Libre Regular"/>
              </a:rPr>
              <a:t>¿Muestra la diferencia entre LIFO y FIFO?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573705" y="7483950"/>
            <a:ext cx="5520044" cy="379503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946339" y="3464109"/>
            <a:ext cx="7154348" cy="299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3"/>
              </a:lnSpc>
            </a:pPr>
            <a:r>
              <a:rPr lang="en-US" sz="3242">
                <a:solidFill>
                  <a:srgbClr val="FFFFFF"/>
                </a:solidFill>
                <a:latin typeface="Alegreya"/>
              </a:rPr>
              <a:t>El el método FIFO las primeras mercancías en entrar serán las primeras en salir, mientras que en el método LIFO, las ultimas mercancías en entrar serán las primeras en salir.</a:t>
            </a:r>
          </a:p>
          <a:p>
            <a:pPr algn="just">
              <a:lnSpc>
                <a:spcPts val="2414"/>
              </a:lnSpc>
            </a:pPr>
            <a:endParaRPr lang="en-US" sz="3242">
              <a:solidFill>
                <a:srgbClr val="FFFFFF"/>
              </a:solidFill>
              <a:latin typeface="Alegreya"/>
            </a:endParaRPr>
          </a:p>
          <a:p>
            <a:pPr algn="just">
              <a:lnSpc>
                <a:spcPts val="2414"/>
              </a:lnSpc>
            </a:pPr>
            <a:endParaRPr lang="en-US" sz="3242">
              <a:solidFill>
                <a:srgbClr val="FFFFFF"/>
              </a:solidFill>
              <a:latin typeface="Alegreya"/>
            </a:endParaRP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131519" y="3454584"/>
            <a:ext cx="5809169" cy="3595951"/>
            <a:chOff x="0" y="0"/>
            <a:chExt cx="6973570" cy="43167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14"/>
              <a:stretch>
                <a:fillRect t="-30773" b="-30773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085519" y="-433149"/>
            <a:ext cx="27488974" cy="3812661"/>
            <a:chOff x="0" y="0"/>
            <a:chExt cx="7239895" cy="10041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39895" cy="1004158"/>
            </a:xfrm>
            <a:custGeom>
              <a:avLst/>
              <a:gdLst/>
              <a:ahLst/>
              <a:cxnLst/>
              <a:rect l="l" t="t" r="r" b="b"/>
              <a:pathLst>
                <a:path w="7239895" h="1004158">
                  <a:moveTo>
                    <a:pt x="0" y="0"/>
                  </a:moveTo>
                  <a:lnTo>
                    <a:pt x="7239895" y="0"/>
                  </a:lnTo>
                  <a:lnTo>
                    <a:pt x="7239895" y="1004158"/>
                  </a:lnTo>
                  <a:lnTo>
                    <a:pt x="0" y="1004158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065205" y="-3792808"/>
            <a:ext cx="5580451" cy="64888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5847143" y="8144508"/>
            <a:ext cx="6074080" cy="706288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9579988"/>
            <a:ext cx="5600094" cy="70701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6477155" y="8704163"/>
            <a:ext cx="1564290" cy="1354604"/>
            <a:chOff x="0" y="0"/>
            <a:chExt cx="4282440" cy="3708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551127" y="8447132"/>
            <a:ext cx="5520044" cy="37950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3364138" y="-868815"/>
            <a:ext cx="5520044" cy="379503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-955954" y="2696089"/>
            <a:ext cx="18476613" cy="73906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271689" y="766831"/>
            <a:ext cx="7294354" cy="192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6"/>
              </a:lnSpc>
            </a:pPr>
            <a:r>
              <a:rPr lang="en-US" sz="6527">
                <a:solidFill>
                  <a:srgbClr val="FFFFFF"/>
                </a:solidFill>
                <a:latin typeface="Playfair Display Bold"/>
              </a:rPr>
              <a:t>ESTRUCTURA DE DATOS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800000">
            <a:off x="-1818169" y="3507257"/>
            <a:ext cx="8551737" cy="5751043"/>
          </a:xfrm>
          <a:prstGeom prst="rect">
            <a:avLst/>
          </a:prstGeom>
        </p:spPr>
      </p:pic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90896" y="5108212"/>
            <a:ext cx="5809169" cy="3595951"/>
            <a:chOff x="0" y="0"/>
            <a:chExt cx="6973570" cy="43167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14"/>
              <a:stretch>
                <a:fillRect l="-1198" r="-39286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6733568" y="3830284"/>
            <a:ext cx="11026161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5"/>
              </a:lnSpc>
            </a:pPr>
            <a:r>
              <a:rPr lang="en-US" sz="4500" spc="225">
                <a:solidFill>
                  <a:srgbClr val="AEFEFF"/>
                </a:solidFill>
                <a:latin typeface="Playfair Display"/>
              </a:rPr>
              <a:t>¿Qué es una COLA?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14568" y="4688176"/>
            <a:ext cx="10398995" cy="296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7"/>
              </a:lnSpc>
            </a:pPr>
            <a:r>
              <a:rPr lang="en-US" sz="3399">
                <a:solidFill>
                  <a:srgbClr val="FFFFFF"/>
                </a:solidFill>
                <a:latin typeface="Alegreya"/>
              </a:rPr>
              <a:t>Una cola es una estructura de datos que almacena elementos en una lista y permite acceder a los datos por uno de los dos extremos de la lista. Un elemento se inserta en la cola (parte final) de la lista y se suprime o elimina por la frente (parte inicial, cabeza) de la lista.</a:t>
            </a:r>
          </a:p>
          <a:p>
            <a:pPr algn="just">
              <a:lnSpc>
                <a:spcPts val="3509"/>
              </a:lnSpc>
            </a:pPr>
            <a:endParaRPr lang="en-US" sz="3399">
              <a:solidFill>
                <a:srgbClr val="FFFFFF"/>
              </a:solidFill>
              <a:latin typeface="Alegrey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560566" y="-3053743"/>
            <a:ext cx="5580451" cy="64888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5847143" y="8144508"/>
            <a:ext cx="6074080" cy="70628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9579988"/>
            <a:ext cx="5600094" cy="7070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477155" y="8704163"/>
            <a:ext cx="1564290" cy="1354604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1581" y="-433149"/>
            <a:ext cx="1688135" cy="146184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4865" r="-14865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956657" y="353506"/>
            <a:ext cx="1913315" cy="1656844"/>
            <a:chOff x="0" y="0"/>
            <a:chExt cx="4282440" cy="370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4926" r="-14926"/>
              </a:stretch>
            </a:blip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19885" y="1028700"/>
            <a:ext cx="14239415" cy="7179038"/>
          </a:xfrm>
          <a:prstGeom prst="rect">
            <a:avLst/>
          </a:prstGeom>
        </p:spPr>
      </p:pic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093802" y="2711638"/>
            <a:ext cx="3753341" cy="4997082"/>
            <a:chOff x="0" y="0"/>
            <a:chExt cx="3663950" cy="4878070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12"/>
              <a:stretch>
                <a:fillRect l="-2564" r="-27050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B2DE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353626" y="1968693"/>
            <a:ext cx="11451086" cy="148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7"/>
              </a:lnSpc>
            </a:pPr>
            <a:r>
              <a:rPr lang="en-US" sz="4997">
                <a:solidFill>
                  <a:srgbClr val="3DEDE8"/>
                </a:solidFill>
                <a:latin typeface="Abhaya Libre Regular"/>
              </a:rPr>
              <a:t>¿Qué es QUEUE en JAVA, una QUEUE será lo mismo que una COLA? 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73705" y="7483950"/>
            <a:ext cx="5520044" cy="379503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946339" y="3464109"/>
            <a:ext cx="7905676" cy="290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78"/>
              </a:lnSpc>
            </a:pPr>
            <a:r>
              <a:rPr lang="en-US" sz="3315">
                <a:solidFill>
                  <a:srgbClr val="FFFFFF"/>
                </a:solidFill>
                <a:latin typeface="Alegreya"/>
              </a:rPr>
              <a:t>Una Cola o Queue es una estructura de datos que sigue la Filosofía FIFO del ingles First In – First Out que en español seria “Primero en entrar primero en salir”.</a:t>
            </a:r>
          </a:p>
          <a:p>
            <a:pPr algn="just">
              <a:lnSpc>
                <a:spcPts val="3878"/>
              </a:lnSpc>
            </a:pPr>
            <a:r>
              <a:rPr lang="en-US" sz="3315">
                <a:solidFill>
                  <a:srgbClr val="FFFFFF"/>
                </a:solidFill>
                <a:latin typeface="Alegreya"/>
              </a:rPr>
              <a:t>Queue es lo mismo que Cola.</a:t>
            </a:r>
          </a:p>
          <a:p>
            <a:pPr algn="just">
              <a:lnSpc>
                <a:spcPts val="3878"/>
              </a:lnSpc>
            </a:pPr>
            <a:endParaRPr lang="en-US" sz="3315">
              <a:solidFill>
                <a:srgbClr val="FFFFFF"/>
              </a:solidFill>
              <a:latin typeface="Alegrey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85993" y="-377508"/>
            <a:ext cx="27488974" cy="3812661"/>
            <a:chOff x="0" y="0"/>
            <a:chExt cx="7239895" cy="10041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39895" cy="1004158"/>
            </a:xfrm>
            <a:custGeom>
              <a:avLst/>
              <a:gdLst/>
              <a:ahLst/>
              <a:cxnLst/>
              <a:rect l="l" t="t" r="r" b="b"/>
              <a:pathLst>
                <a:path w="7239895" h="1004158">
                  <a:moveTo>
                    <a:pt x="0" y="0"/>
                  </a:moveTo>
                  <a:lnTo>
                    <a:pt x="7239895" y="0"/>
                  </a:lnTo>
                  <a:lnTo>
                    <a:pt x="7239895" y="1004158"/>
                  </a:lnTo>
                  <a:lnTo>
                    <a:pt x="0" y="1004158"/>
                  </a:lnTo>
                  <a:close/>
                </a:path>
              </a:pathLst>
            </a:custGeom>
            <a:solidFill>
              <a:srgbClr val="35858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065205" y="-3792808"/>
            <a:ext cx="5580451" cy="64888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5847143" y="8144508"/>
            <a:ext cx="6074080" cy="706288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9579988"/>
            <a:ext cx="5600094" cy="70701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6477155" y="8704163"/>
            <a:ext cx="1564290" cy="1354604"/>
            <a:chOff x="0" y="0"/>
            <a:chExt cx="4282440" cy="3708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551127" y="8447132"/>
            <a:ext cx="5520044" cy="37950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13364138" y="-868815"/>
            <a:ext cx="5520044" cy="379503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-955954" y="2696089"/>
            <a:ext cx="18476613" cy="73906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271689" y="766831"/>
            <a:ext cx="7294354" cy="192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6"/>
              </a:lnSpc>
            </a:pPr>
            <a:r>
              <a:rPr lang="en-US" sz="6527">
                <a:solidFill>
                  <a:srgbClr val="FFFFFF"/>
                </a:solidFill>
                <a:latin typeface="Playfair Display Bold"/>
              </a:rPr>
              <a:t>ESTRUCTURA DE DATOS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0800000">
            <a:off x="-1818169" y="3507257"/>
            <a:ext cx="8551737" cy="5751043"/>
          </a:xfrm>
          <a:prstGeom prst="rect">
            <a:avLst/>
          </a:prstGeom>
        </p:spPr>
      </p:pic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90896" y="5108212"/>
            <a:ext cx="5809169" cy="3595951"/>
            <a:chOff x="0" y="0"/>
            <a:chExt cx="6973570" cy="43167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73570" cy="4316730"/>
            </a:xfrm>
            <a:custGeom>
              <a:avLst/>
              <a:gdLst/>
              <a:ahLst/>
              <a:cxnLst/>
              <a:rect l="l" t="t" r="r" b="b"/>
              <a:pathLst>
                <a:path w="6973570" h="431673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14"/>
              <a:stretch>
                <a:fillRect l="-20242" r="-20242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228080" y="0"/>
              <a:ext cx="745490" cy="745490"/>
            </a:xfrm>
            <a:custGeom>
              <a:avLst/>
              <a:gdLst/>
              <a:ahLst/>
              <a:cxnLst/>
              <a:rect l="l" t="t" r="r" b="b"/>
              <a:pathLst>
                <a:path w="745490" h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35858B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6733568" y="3830284"/>
            <a:ext cx="11026161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5"/>
              </a:lnSpc>
            </a:pPr>
            <a:r>
              <a:rPr lang="en-US" sz="4500" spc="225">
                <a:solidFill>
                  <a:srgbClr val="AEFEFF"/>
                </a:solidFill>
                <a:latin typeface="Playfair Display"/>
              </a:rPr>
              <a:t>¿Qué es INI o REAR en una COLA?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60305" y="3598150"/>
            <a:ext cx="10398995" cy="6460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7"/>
              </a:lnSpc>
            </a:pPr>
            <a:endParaRPr/>
          </a:p>
          <a:p>
            <a:pPr algn="just">
              <a:lnSpc>
                <a:spcPts val="3977"/>
              </a:lnSpc>
            </a:pPr>
            <a:endParaRPr/>
          </a:p>
          <a:p>
            <a:pPr algn="just">
              <a:lnSpc>
                <a:spcPts val="3977"/>
              </a:lnSpc>
            </a:pPr>
            <a:endParaRPr/>
          </a:p>
          <a:p>
            <a:pPr algn="just">
              <a:lnSpc>
                <a:spcPts val="6200"/>
              </a:lnSpc>
            </a:pPr>
            <a:endParaRPr/>
          </a:p>
          <a:p>
            <a:pPr marL="885184" lvl="1" indent="-442592" algn="just">
              <a:lnSpc>
                <a:spcPts val="4796"/>
              </a:lnSpc>
              <a:buFont typeface="Arial"/>
              <a:buChar char="•"/>
            </a:pPr>
            <a:r>
              <a:rPr lang="en-US" sz="4099">
                <a:solidFill>
                  <a:srgbClr val="FFFFFF"/>
                </a:solidFill>
                <a:latin typeface="Alegreya"/>
              </a:rPr>
              <a:t>Un ini es una variable utilizada para saber la posición real del primer elemento.</a:t>
            </a:r>
          </a:p>
          <a:p>
            <a:pPr algn="just">
              <a:lnSpc>
                <a:spcPts val="3977"/>
              </a:lnSpc>
            </a:pPr>
            <a:endParaRPr lang="en-US" sz="4099">
              <a:solidFill>
                <a:srgbClr val="FFFFFF"/>
              </a:solidFill>
              <a:latin typeface="Alegreya"/>
            </a:endParaRPr>
          </a:p>
          <a:p>
            <a:pPr algn="just">
              <a:lnSpc>
                <a:spcPts val="3977"/>
              </a:lnSpc>
            </a:pPr>
            <a:endParaRPr lang="en-US" sz="4099">
              <a:solidFill>
                <a:srgbClr val="FFFFFF"/>
              </a:solidFill>
              <a:latin typeface="Alegreya"/>
            </a:endParaRPr>
          </a:p>
          <a:p>
            <a:pPr algn="just">
              <a:lnSpc>
                <a:spcPts val="3977"/>
              </a:lnSpc>
            </a:pPr>
            <a:endParaRPr lang="en-US" sz="4099">
              <a:solidFill>
                <a:srgbClr val="FFFFFF"/>
              </a:solidFill>
              <a:latin typeface="Alegreya"/>
            </a:endParaRPr>
          </a:p>
          <a:p>
            <a:pPr algn="just">
              <a:lnSpc>
                <a:spcPts val="3977"/>
              </a:lnSpc>
            </a:pPr>
            <a:endParaRPr lang="en-US" sz="4099">
              <a:solidFill>
                <a:srgbClr val="FFFFFF"/>
              </a:solidFill>
              <a:latin typeface="Alegreya"/>
            </a:endParaRPr>
          </a:p>
          <a:p>
            <a:pPr algn="just">
              <a:lnSpc>
                <a:spcPts val="3977"/>
              </a:lnSpc>
            </a:pPr>
            <a:endParaRPr lang="en-US" sz="4099">
              <a:solidFill>
                <a:srgbClr val="FFFFFF"/>
              </a:solidFill>
              <a:latin typeface="Alegreya"/>
            </a:endParaRPr>
          </a:p>
          <a:p>
            <a:pPr algn="just">
              <a:lnSpc>
                <a:spcPts val="3509"/>
              </a:lnSpc>
            </a:pPr>
            <a:endParaRPr lang="en-US" sz="4099">
              <a:solidFill>
                <a:srgbClr val="FFFFFF"/>
              </a:solidFill>
              <a:latin typeface="Alegrey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332" b="7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560566" y="-3053743"/>
            <a:ext cx="5580451" cy="648889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5847143" y="8144508"/>
            <a:ext cx="6074080" cy="70628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-2430182" y="7712081"/>
            <a:ext cx="4310406" cy="1361950"/>
            <a:chOff x="0" y="0"/>
            <a:chExt cx="1135251" cy="358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5251" cy="358703"/>
            </a:xfrm>
            <a:custGeom>
              <a:avLst/>
              <a:gdLst/>
              <a:ahLst/>
              <a:cxnLst/>
              <a:rect l="l" t="t" r="r" b="b"/>
              <a:pathLst>
                <a:path w="1135251" h="358703">
                  <a:moveTo>
                    <a:pt x="1135251" y="0"/>
                  </a:moveTo>
                  <a:lnTo>
                    <a:pt x="0" y="0"/>
                  </a:lnTo>
                  <a:lnTo>
                    <a:pt x="101600" y="179351"/>
                  </a:lnTo>
                  <a:lnTo>
                    <a:pt x="0" y="358703"/>
                  </a:lnTo>
                  <a:lnTo>
                    <a:pt x="1135251" y="358703"/>
                  </a:lnTo>
                  <a:lnTo>
                    <a:pt x="1033651" y="179351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6517006" y="1189716"/>
            <a:ext cx="4310406" cy="1557953"/>
            <a:chOff x="0" y="0"/>
            <a:chExt cx="1135251" cy="4103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5251" cy="410325"/>
            </a:xfrm>
            <a:custGeom>
              <a:avLst/>
              <a:gdLst/>
              <a:ahLst/>
              <a:cxnLst/>
              <a:rect l="l" t="t" r="r" b="b"/>
              <a:pathLst>
                <a:path w="1135251" h="410325">
                  <a:moveTo>
                    <a:pt x="1135251" y="0"/>
                  </a:moveTo>
                  <a:lnTo>
                    <a:pt x="0" y="0"/>
                  </a:lnTo>
                  <a:lnTo>
                    <a:pt x="101600" y="205162"/>
                  </a:lnTo>
                  <a:lnTo>
                    <a:pt x="0" y="410325"/>
                  </a:lnTo>
                  <a:lnTo>
                    <a:pt x="1135251" y="410325"/>
                  </a:lnTo>
                  <a:lnTo>
                    <a:pt x="1033651" y="205162"/>
                  </a:lnTo>
                  <a:lnTo>
                    <a:pt x="113525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88900" y="-38100"/>
              <a:ext cx="6350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9579988"/>
            <a:ext cx="5600094" cy="7070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600065" y="0"/>
            <a:ext cx="5600094" cy="707012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477155" y="8704163"/>
            <a:ext cx="1564290" cy="1354604"/>
            <a:chOff x="0" y="0"/>
            <a:chExt cx="4282440" cy="3708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9138" r="-19138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1581" y="-433149"/>
            <a:ext cx="1688135" cy="1461849"/>
            <a:chOff x="0" y="0"/>
            <a:chExt cx="4282440" cy="3708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4865" r="-14865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956657" y="353506"/>
            <a:ext cx="1913315" cy="1656844"/>
            <a:chOff x="0" y="0"/>
            <a:chExt cx="4282440" cy="3708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-14926" r="-14926"/>
              </a:stretch>
            </a:blip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19885" y="1028700"/>
            <a:ext cx="14239415" cy="7179038"/>
          </a:xfrm>
          <a:prstGeom prst="rect">
            <a:avLst/>
          </a:prstGeom>
        </p:spPr>
      </p:pic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723814" y="2730693"/>
            <a:ext cx="3753341" cy="4997082"/>
            <a:chOff x="0" y="0"/>
            <a:chExt cx="3663950" cy="4878070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12"/>
              <a:stretch>
                <a:fillRect l="-3541" r="-3541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B2DE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353626" y="1968693"/>
            <a:ext cx="1091533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5000">
                <a:solidFill>
                  <a:srgbClr val="3DEDE8"/>
                </a:solidFill>
                <a:latin typeface="Abhaya Libre Regular"/>
              </a:rPr>
              <a:t>¿Qué es FIN o FRONT en una COLA?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573705" y="7483950"/>
            <a:ext cx="5520044" cy="379503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294483" y="3859077"/>
            <a:ext cx="7905676" cy="15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latin typeface="CMU Serif"/>
              </a:rPr>
              <a:t>Un FIN es la variable que marca la siguiente posición en entrar a la cola</a:t>
            </a:r>
          </a:p>
          <a:p>
            <a:pPr algn="just">
              <a:lnSpc>
                <a:spcPts val="4095"/>
              </a:lnSpc>
            </a:pPr>
            <a:endParaRPr lang="en-US" sz="3500">
              <a:solidFill>
                <a:srgbClr val="FFFFFF"/>
              </a:solidFill>
              <a:latin typeface="CMU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823</Words>
  <Application>Microsoft Office PowerPoint</Application>
  <PresentationFormat>Personalizado</PresentationFormat>
  <Paragraphs>88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2" baseType="lpstr">
      <vt:lpstr>Open Sans Bold</vt:lpstr>
      <vt:lpstr>Calibri</vt:lpstr>
      <vt:lpstr>CMU Serif</vt:lpstr>
      <vt:lpstr>Playfair Display Bold</vt:lpstr>
      <vt:lpstr>Alegreya</vt:lpstr>
      <vt:lpstr>Open Sans</vt:lpstr>
      <vt:lpstr>Abhaya Libre Regular</vt:lpstr>
      <vt:lpstr>Playfair Display</vt:lpstr>
      <vt:lpstr>Arial</vt:lpstr>
      <vt:lpstr>Roboto Condensed</vt:lpstr>
      <vt:lpstr>Anonymous Pro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Blue Futuristic Technology Project Proposal Presentation</dc:title>
  <dc:creator>SARZO</dc:creator>
  <cp:lastModifiedBy>Ilia Araceli Sarzo Laura</cp:lastModifiedBy>
  <cp:revision>2</cp:revision>
  <dcterms:created xsi:type="dcterms:W3CDTF">2006-08-16T00:00:00Z</dcterms:created>
  <dcterms:modified xsi:type="dcterms:W3CDTF">2022-12-01T12:03:07Z</dcterms:modified>
  <dc:identifier>DAFTdwFUK14</dc:identifier>
</cp:coreProperties>
</file>